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e8f506e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e8f506e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e8f506e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e8f506e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e8f506e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e8f506e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e8f506e5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e8f506e5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e8f506e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e8f506e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e8f506e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e8f506e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e8f506e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e8f506e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e8f506e54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e8f506e5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e8f506e5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e8f506e5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e8f506e5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e8f506e5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e8f506e5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e8f506e5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e8f506e5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e8f506e5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e8f506e5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e8f506e5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e8f506e5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e8f506e5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switched around for each</a:t>
            </a:r>
            <a:br>
              <a:rPr lang="en"/>
            </a:br>
            <a:r>
              <a:rPr lang="en"/>
              <a:t>Initiator - person who went and gathered participants, introduced the team and app concept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Notetaker - Took down notes, </a:t>
            </a:r>
            <a:r>
              <a:rPr lang="en"/>
              <a:t>general</a:t>
            </a:r>
            <a:r>
              <a:rPr lang="en"/>
              <a:t> feelings, and quotes from the participants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 - Timed exact times it </a:t>
            </a:r>
            <a:r>
              <a:rPr lang="en"/>
              <a:t>took for the participants to complete certain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Narrator/Computer - Person who led the participants through the app and gave them the tasks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e8f506e54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e8f506e54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8f506e5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e8f506e5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e8f506e5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e8f506e5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e8f506e54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e8f506e5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e8f506e54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e8f506e5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e8f506e5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e8f506e5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e8f506e5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e8f506e5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e8f506e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e8f506e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e8f506e5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e8f506e5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e8f506e5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e8f506e5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e8f506e54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0e8f506e54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e8f506e54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e8f506e54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e8f506e54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e8f506e54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e8f506e5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e8f506e5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e8f506e54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e8f506e54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e8f506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e8f506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e8f506e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e8f506e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EB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document/d/1cbThMgS57wd1nF5ZC9vl7sMNnDcdbOIlSBL1b_HY4mY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3808" y="437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Level Up</a:t>
            </a:r>
            <a:endParaRPr b="1" sz="4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9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Low-fidelity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Prototyping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+ Usability Testing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54425" y="43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-2224925" y="50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CS 147 - </a:t>
            </a: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Designing</a:t>
            </a: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for Healthy Behaviors 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847675"/>
            <a:ext cx="46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Pros</a:t>
            </a:r>
            <a:endParaRPr b="1" sz="2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235500" y="2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Realization #1: Mobile App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593900" y="847675"/>
            <a:ext cx="46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Cons</a:t>
            </a:r>
            <a:endParaRPr b="1" sz="2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420375"/>
            <a:ext cx="44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Mobile dimensions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highlight essential features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without overloading users, making it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visually accessible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clear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Aligns with the heavy mobile usage of students and early career professionals, signalling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higher accessibility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adoption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Supports notifications and reminders, which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increases user engagement a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encourages task completion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in real-time. 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939800" y="1404750"/>
            <a:ext cx="399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Format may feel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overused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or less engaging due to overcrowded app market, risking our app getting lost in sea of other apps.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Potential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disconnect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between accessing tasks and performing them which may lead to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decreased engagement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task completion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Users with older devices or limited storage may experience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performance issues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reducing accessibility and adoption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17614" l="2870" r="8548" t="0"/>
          <a:stretch/>
        </p:blipFill>
        <p:spPr>
          <a:xfrm>
            <a:off x="1610625" y="808950"/>
            <a:ext cx="6172200" cy="4163100"/>
          </a:xfrm>
          <a:prstGeom prst="roundRect">
            <a:avLst>
              <a:gd fmla="val 847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235500" y="2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Realization #2: Augmented Reality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35500" y="2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Realization #2: Augmented Reality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923875"/>
            <a:ext cx="46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Pros</a:t>
            </a:r>
            <a:endParaRPr b="1" sz="2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593900" y="923875"/>
            <a:ext cx="46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Cons</a:t>
            </a:r>
            <a:endParaRPr b="1" sz="2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344175"/>
            <a:ext cx="44559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AR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enhances accessibility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by allowing users to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interact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with scenarios they might not otherwise experience.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The inbuilt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visual engagement bridges the gap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between interaction and task completion, making the experience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immersive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boosting engagement.</a:t>
            </a:r>
            <a:endParaRPr b="1"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Real-time feedback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supports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active participation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, supporting our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"learning through experience"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approach and adding a "cool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"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factor that resonates with users.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939800" y="1404750"/>
            <a:ext cx="39363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This format requires users to point their device constantly, which may feel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inconvenient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unnatural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AR’s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unfamiliarity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might lead to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skepticism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, making some users hesitant to try it.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The format can be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confusing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, as what users see through the screen isn’t visible to others, potentially causing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misunderstandings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2048550"/>
            <a:ext cx="85206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Selected Interface &amp; Rationale</a:t>
            </a:r>
            <a:endParaRPr b="1" sz="4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Mobile App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want users to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interact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i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Level Up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in their daily lives to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motivate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them to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build their human skills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want users to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seamlessly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integrate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Level Up into their daily routines, using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hands-on experiences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to build human skills without being distracted by the medium’s complexity.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The mobile app modality ensures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easy access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to all features—completing tasks, sharing with friends, and tracking progress—making skill-building more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intuitive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engaging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ctrTitle"/>
          </p:nvPr>
        </p:nvSpPr>
        <p:spPr>
          <a:xfrm>
            <a:off x="311708" y="1120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LoFi Prototype &amp;</a:t>
            </a:r>
            <a:endParaRPr b="1" sz="40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Testing Methodology</a:t>
            </a:r>
            <a:endParaRPr b="1" sz="40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Prototype Construction / Overview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25" y="782475"/>
            <a:ext cx="5688294" cy="436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</a:t>
            </a: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Task Flow: </a:t>
            </a:r>
            <a:r>
              <a:rPr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access</a:t>
            </a:r>
            <a:r>
              <a:rPr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a new task</a:t>
            </a:r>
            <a:endParaRPr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88" y="810150"/>
            <a:ext cx="8017219" cy="397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Moderate</a:t>
            </a: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Task Flow: </a:t>
            </a:r>
            <a:r>
              <a:rPr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track personal progress</a:t>
            </a:r>
            <a:endParaRPr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63" y="865325"/>
            <a:ext cx="730388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 Task Flow: </a:t>
            </a:r>
            <a:r>
              <a:rPr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compete against friends</a:t>
            </a:r>
            <a:endParaRPr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1565"/>
          <a:stretch/>
        </p:blipFill>
        <p:spPr>
          <a:xfrm>
            <a:off x="152400" y="1014850"/>
            <a:ext cx="8839199" cy="34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20000" y="3280163"/>
            <a:ext cx="230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Maroua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953100" y="3280175"/>
            <a:ext cx="230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Nick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042612" y="3053975"/>
            <a:ext cx="207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Taralyn 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409675" y="3235725"/>
            <a:ext cx="230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Varsha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26525" y="3665700"/>
            <a:ext cx="15123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Class of 2026</a:t>
            </a:r>
            <a:endParaRPr b="1"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Computer Science,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Human Computer Interaction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963650" y="3642600"/>
            <a:ext cx="189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Class</a:t>
            </a:r>
            <a:r>
              <a:rPr b="1" lang="en"/>
              <a:t> </a:t>
            </a:r>
            <a:r>
              <a:rPr b="1"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of 2026</a:t>
            </a:r>
            <a:endParaRPr b="1"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Computer Science,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Human Computer 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Interaction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212075" y="3688800"/>
            <a:ext cx="2003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Class of 2026</a:t>
            </a:r>
            <a:endParaRPr b="1"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Computer Science,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Human Computer 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Interaction</a:t>
            </a:r>
            <a:endParaRPr sz="13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800" y="1305350"/>
            <a:ext cx="1648500" cy="191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25325" r="17788" t="0"/>
          <a:stretch/>
        </p:blipFill>
        <p:spPr>
          <a:xfrm>
            <a:off x="7157525" y="1283125"/>
            <a:ext cx="1512300" cy="191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0" l="9834" r="12849" t="0"/>
          <a:stretch/>
        </p:blipFill>
        <p:spPr>
          <a:xfrm>
            <a:off x="440400" y="1331750"/>
            <a:ext cx="1380000" cy="191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523113" y="3666850"/>
            <a:ext cx="173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Class of 2024 (2025?)</a:t>
            </a:r>
            <a:endParaRPr b="1"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Mechanical Engineering,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Product Realization</a:t>
            </a:r>
            <a:endParaRPr sz="1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125" y="1282475"/>
            <a:ext cx="1430949" cy="1961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4"/>
          <p:cNvCxnSpPr/>
          <p:nvPr/>
        </p:nvCxnSpPr>
        <p:spPr>
          <a:xfrm>
            <a:off x="254425" y="43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149225" y="67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Team Intro</a:t>
            </a:r>
            <a:endParaRPr b="1" sz="1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Participants 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21599" r="22745" t="10682"/>
          <a:stretch/>
        </p:blipFill>
        <p:spPr>
          <a:xfrm>
            <a:off x="81950" y="1256750"/>
            <a:ext cx="1593900" cy="2558100"/>
          </a:xfrm>
          <a:prstGeom prst="roundRect">
            <a:avLst>
              <a:gd fmla="val 8271" name="adj"/>
            </a:avLst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23301" r="15540" t="0"/>
          <a:stretch/>
        </p:blipFill>
        <p:spPr>
          <a:xfrm>
            <a:off x="1779688" y="1256750"/>
            <a:ext cx="1564500" cy="2558100"/>
          </a:xfrm>
          <a:prstGeom prst="roundRect">
            <a:avLst>
              <a:gd fmla="val 7661" name="adj"/>
            </a:avLst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297650" y="3939675"/>
            <a:ext cx="1162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Ashley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5">
            <a:alphaModFix/>
          </a:blip>
          <a:srcRect b="0" l="16354" r="13272" t="0"/>
          <a:stretch/>
        </p:blipFill>
        <p:spPr>
          <a:xfrm>
            <a:off x="3448050" y="1256750"/>
            <a:ext cx="1800300" cy="2558100"/>
          </a:xfrm>
          <a:prstGeom prst="roundRect">
            <a:avLst>
              <a:gd fmla="val 10068" name="adj"/>
            </a:avLst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980700" y="3939675"/>
            <a:ext cx="1162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Taryn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3766950" y="3939675"/>
            <a:ext cx="1162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Sarah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6">
            <a:alphaModFix/>
          </a:blip>
          <a:srcRect b="0" l="33780" r="3267" t="9755"/>
          <a:stretch/>
        </p:blipFill>
        <p:spPr>
          <a:xfrm>
            <a:off x="5352200" y="1257500"/>
            <a:ext cx="1783500" cy="2556600"/>
          </a:xfrm>
          <a:prstGeom prst="roundRect">
            <a:avLst>
              <a:gd fmla="val 8155" name="adj"/>
            </a:avLst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7">
            <a:alphaModFix/>
          </a:blip>
          <a:srcRect b="0" l="11392" r="17362" t="0"/>
          <a:stretch/>
        </p:blipFill>
        <p:spPr>
          <a:xfrm>
            <a:off x="7239550" y="1256750"/>
            <a:ext cx="1822500" cy="2558100"/>
          </a:xfrm>
          <a:prstGeom prst="roundRect">
            <a:avLst>
              <a:gd fmla="val 6803" name="adj"/>
            </a:avLst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5662700" y="3939675"/>
            <a:ext cx="1162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Yumna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7569550" y="3939675"/>
            <a:ext cx="1162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Paarth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Environment</a:t>
            </a: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Procedure 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152475"/>
            <a:ext cx="5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drove to University Ave in Palo Alto and set up our prototype in Pizza my Heart, T4, and Salt n’ Straw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recruited our participants by walking up to them and asking for 5-10 minutes of their time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explained the app concept and who we were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did not compensate them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069925" y="3004125"/>
            <a:ext cx="2116500" cy="1587600"/>
          </a:xfrm>
          <a:prstGeom prst="roundRect">
            <a:avLst>
              <a:gd fmla="val 10416" name="adj"/>
            </a:avLst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4">
            <a:alphaModFix/>
          </a:blip>
          <a:srcRect b="0" l="34984" r="0" t="26814"/>
          <a:stretch/>
        </p:blipFill>
        <p:spPr>
          <a:xfrm rot="5400000">
            <a:off x="6051725" y="835100"/>
            <a:ext cx="1974600" cy="1666800"/>
          </a:xfrm>
          <a:prstGeom prst="roundRect">
            <a:avLst>
              <a:gd fmla="val 730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21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Our Roles 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40300" y="1999050"/>
            <a:ext cx="32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Initiator</a:t>
            </a:r>
            <a:endParaRPr sz="2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5172325" y="4097800"/>
            <a:ext cx="32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Notetaker</a:t>
            </a:r>
            <a:endParaRPr sz="2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540300" y="4097800"/>
            <a:ext cx="32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Timer</a:t>
            </a:r>
            <a:endParaRPr sz="2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5172325" y="1999050"/>
            <a:ext cx="32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Narrator/Computer</a:t>
            </a:r>
            <a:endParaRPr sz="2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24615" l="22402" r="0" t="7610"/>
          <a:stretch/>
        </p:blipFill>
        <p:spPr>
          <a:xfrm>
            <a:off x="6176722" y="700646"/>
            <a:ext cx="1279200" cy="129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4929" l="26395" r="22989" t="22364"/>
          <a:stretch/>
        </p:blipFill>
        <p:spPr>
          <a:xfrm>
            <a:off x="6143575" y="2811325"/>
            <a:ext cx="1345500" cy="139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5">
            <a:alphaModFix/>
          </a:blip>
          <a:srcRect b="16116" l="14161" r="14168" t="16109"/>
          <a:stretch/>
        </p:blipFill>
        <p:spPr>
          <a:xfrm>
            <a:off x="1544699" y="2858571"/>
            <a:ext cx="1279200" cy="129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6">
            <a:alphaModFix/>
          </a:blip>
          <a:srcRect b="30247" l="10386" r="0" t="3823"/>
          <a:stretch/>
        </p:blipFill>
        <p:spPr>
          <a:xfrm>
            <a:off x="1544700" y="704561"/>
            <a:ext cx="1279200" cy="129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3464050" y="4458950"/>
            <a:ext cx="1881250" cy="308175"/>
          </a:xfrm>
          <a:custGeom>
            <a:rect b="b" l="l" r="r" t="t"/>
            <a:pathLst>
              <a:path extrusionOk="0" h="12327" w="75250">
                <a:moveTo>
                  <a:pt x="0" y="723"/>
                </a:moveTo>
                <a:cubicBezTo>
                  <a:pt x="3919" y="2532"/>
                  <a:pt x="14410" y="10008"/>
                  <a:pt x="23515" y="11576"/>
                </a:cubicBezTo>
                <a:cubicBezTo>
                  <a:pt x="32620" y="13144"/>
                  <a:pt x="46007" y="12059"/>
                  <a:pt x="54629" y="10130"/>
                </a:cubicBezTo>
                <a:cubicBezTo>
                  <a:pt x="63252" y="8201"/>
                  <a:pt x="71813" y="1688"/>
                  <a:pt x="7525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9" name="Google Shape;239;p34"/>
          <p:cNvSpPr/>
          <p:nvPr/>
        </p:nvSpPr>
        <p:spPr>
          <a:xfrm>
            <a:off x="8194325" y="1717538"/>
            <a:ext cx="554000" cy="1708425"/>
          </a:xfrm>
          <a:custGeom>
            <a:rect b="b" l="l" r="r" t="t"/>
            <a:pathLst>
              <a:path extrusionOk="0" h="68337" w="22160">
                <a:moveTo>
                  <a:pt x="3735" y="68337"/>
                </a:moveTo>
                <a:cubicBezTo>
                  <a:pt x="6489" y="64485"/>
                  <a:pt x="17626" y="52934"/>
                  <a:pt x="20260" y="45223"/>
                </a:cubicBezTo>
                <a:cubicBezTo>
                  <a:pt x="22894" y="37512"/>
                  <a:pt x="22914" y="29606"/>
                  <a:pt x="19537" y="22069"/>
                </a:cubicBezTo>
                <a:cubicBezTo>
                  <a:pt x="16160" y="14532"/>
                  <a:pt x="3256" y="3678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40" name="Google Shape;240;p34"/>
          <p:cNvSpPr/>
          <p:nvPr/>
        </p:nvSpPr>
        <p:spPr>
          <a:xfrm rot="10800000">
            <a:off x="3464038" y="482025"/>
            <a:ext cx="1881250" cy="308175"/>
          </a:xfrm>
          <a:custGeom>
            <a:rect b="b" l="l" r="r" t="t"/>
            <a:pathLst>
              <a:path extrusionOk="0" h="12327" w="75250">
                <a:moveTo>
                  <a:pt x="0" y="723"/>
                </a:moveTo>
                <a:cubicBezTo>
                  <a:pt x="3919" y="2532"/>
                  <a:pt x="14410" y="10008"/>
                  <a:pt x="23515" y="11576"/>
                </a:cubicBezTo>
                <a:cubicBezTo>
                  <a:pt x="32620" y="13144"/>
                  <a:pt x="46007" y="12059"/>
                  <a:pt x="54629" y="10130"/>
                </a:cubicBezTo>
                <a:cubicBezTo>
                  <a:pt x="63252" y="8201"/>
                  <a:pt x="71813" y="1688"/>
                  <a:pt x="7525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41" name="Google Shape;241;p34"/>
          <p:cNvSpPr/>
          <p:nvPr/>
        </p:nvSpPr>
        <p:spPr>
          <a:xfrm>
            <a:off x="685659" y="1581800"/>
            <a:ext cx="580575" cy="1692325"/>
          </a:xfrm>
          <a:custGeom>
            <a:rect b="b" l="l" r="r" t="t"/>
            <a:pathLst>
              <a:path extrusionOk="0" h="67693" w="23223">
                <a:moveTo>
                  <a:pt x="20727" y="0"/>
                </a:moveTo>
                <a:cubicBezTo>
                  <a:pt x="17525" y="3745"/>
                  <a:pt x="4356" y="15107"/>
                  <a:pt x="1516" y="22470"/>
                </a:cubicBezTo>
                <a:cubicBezTo>
                  <a:pt x="-1324" y="29833"/>
                  <a:pt x="69" y="36640"/>
                  <a:pt x="3687" y="44177"/>
                </a:cubicBezTo>
                <a:cubicBezTo>
                  <a:pt x="7305" y="51714"/>
                  <a:pt x="19967" y="63774"/>
                  <a:pt x="23223" y="6769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Usability Goals                            Key Measurements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2286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393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Efficiency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97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-"/>
            </a:pP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One goal is to </a:t>
            </a:r>
            <a:r>
              <a:rPr b="1"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lower the barrier</a:t>
            </a:r>
            <a:r>
              <a:rPr b="1"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and efforts needed to complete tasks and build skills</a:t>
            </a:r>
            <a:endParaRPr sz="212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97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-"/>
            </a:pP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Navigating our app should be </a:t>
            </a:r>
            <a:r>
              <a:rPr b="1"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easy</a:t>
            </a: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efficient</a:t>
            </a:r>
            <a:endParaRPr b="1" sz="212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393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Enjoyment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97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-"/>
            </a:pP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novelty</a:t>
            </a: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of our tasks and the concept as a whole is that it is </a:t>
            </a:r>
            <a:r>
              <a:rPr b="1"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“bite-sized”, easy, and fun.</a:t>
            </a:r>
            <a:endParaRPr b="1" sz="212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297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Nunito"/>
              <a:buChar char="-"/>
            </a:pPr>
            <a:r>
              <a:rPr lang="en" sz="212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If users must enjoy the time spent on the app, they will be motivated them to do more tasks and use the app more</a:t>
            </a:r>
            <a:endParaRPr sz="212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35"/>
          <p:cNvSpPr txBox="1"/>
          <p:nvPr>
            <p:ph idx="2" type="body"/>
          </p:nvPr>
        </p:nvSpPr>
        <p:spPr>
          <a:xfrm>
            <a:off x="4832400" y="1228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00"/>
              <a:buFont typeface="Nunito"/>
              <a:buChar char="●"/>
            </a:pPr>
            <a:r>
              <a:rPr b="1" lang="en" sz="21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Time it takes user to get through a full task flow</a:t>
            </a:r>
            <a:endParaRPr b="1" sz="21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Moderate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 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00"/>
              <a:buFont typeface="Nunito"/>
              <a:buChar char="●"/>
            </a:pPr>
            <a:r>
              <a:rPr b="1" lang="en" sz="21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 (1-10)</a:t>
            </a:r>
            <a:endParaRPr b="1" sz="21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flow of app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Interface and aesthetic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Nunito"/>
              <a:buChar char="-"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 of this experience and the app’s concept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5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Testing Overview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Measurements                           Comments &amp; Insights 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3810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Timing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Simple: 17s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Medium: 30s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Complex: 19s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Flow: 8/10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UI: 8/10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Enjoyment: 6/10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36"/>
          <p:cNvSpPr txBox="1"/>
          <p:nvPr>
            <p:ph idx="2" type="body"/>
          </p:nvPr>
        </p:nvSpPr>
        <p:spPr>
          <a:xfrm>
            <a:off x="4572000" y="1381075"/>
            <a:ext cx="435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Noticed the send a friend button on the task </a:t>
            </a: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description</a:t>
            </a: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screen while doing the simple task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Very quick with each task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Did not know you could send multiple tasks to a friend through the leaderboard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“I am pretty tech-savvy so I think older people would struggle to use this properly.”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233975" y="40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User 1: Ashley @ T4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6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6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Measurements                           Comments &amp; Insights 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13810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Timing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Simple: 25s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Medium: 31s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Complex: 15s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Flow: 7/10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UI: 6/10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Enjoyment: 7/10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37"/>
          <p:cNvSpPr txBox="1"/>
          <p:nvPr>
            <p:ph idx="2" type="body"/>
          </p:nvPr>
        </p:nvSpPr>
        <p:spPr>
          <a:xfrm>
            <a:off x="4673875" y="1381075"/>
            <a:ext cx="41586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Likes the dashboard, very easy to get to home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Home screen was confusing, did not know if the buttons did anything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Main appeal is the leaderboard, does not see much reason to use this app otherwise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“Woah that’s surprisingly a lot of words”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" name="Google Shape;268;p37"/>
          <p:cNvSpPr txBox="1"/>
          <p:nvPr>
            <p:ph type="title"/>
          </p:nvPr>
        </p:nvSpPr>
        <p:spPr>
          <a:xfrm>
            <a:off x="233975" y="38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User 2: Taryn @ T4                </a:t>
            </a:r>
            <a:endParaRPr/>
          </a:p>
        </p:txBody>
      </p:sp>
      <p:cxnSp>
        <p:nvCxnSpPr>
          <p:cNvPr id="269" name="Google Shape;269;p37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7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Measurements                           Comments &amp; Insights 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3810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Timing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Simple: 4m 22s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Medium: 16s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Complex: 56s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Flow: 7/10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UI: 10/10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Enjoyment: 7/10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8"/>
          <p:cNvSpPr txBox="1"/>
          <p:nvPr>
            <p:ph idx="2" type="body"/>
          </p:nvPr>
        </p:nvSpPr>
        <p:spPr>
          <a:xfrm>
            <a:off x="4197825" y="1457275"/>
            <a:ext cx="477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“I want to get a sense of the navigation bar first and foremost”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Was confused on the task list and didn’t know she had to click </a:t>
            </a:r>
            <a:r>
              <a:rPr i="1"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into</a:t>
            </a: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a specific task to access the card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“I’m not really sure what I would type in the reflection bar, or if I would use the camera and mic”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Never figured out how to access the friends leaderboard</a:t>
            </a:r>
            <a:endParaRPr i="1"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0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User 3: Sarah @ Pizza my Heart                         </a:t>
            </a:r>
            <a:endParaRPr/>
          </a:p>
        </p:txBody>
      </p:sp>
      <p:cxnSp>
        <p:nvCxnSpPr>
          <p:cNvPr id="279" name="Google Shape;279;p38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8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Measurements                           Comments &amp; Insights 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idx="2" type="body"/>
          </p:nvPr>
        </p:nvSpPr>
        <p:spPr>
          <a:xfrm>
            <a:off x="4197825" y="1461800"/>
            <a:ext cx="4843800" cy="3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“Looking at this task list is very overwhelming… it makes me want to close the app” *proceeds to leave this screen*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On task card, doesn’t know what to add a photo of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“I like how I’m level 43… it feels rewarding!”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Took awhile for her to find metrics screen even though button was right there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Never figured out how to access friend leaderboard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311700" y="41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User 4: Yumna @ Salt n’ Straw</a:t>
            </a: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                       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3810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Timing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Simple: 1m 29s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Medium: 1m 28s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Complex: 8s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Flow: 9/10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UI: 4/10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Enjoyment: 6/10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89" name="Google Shape;289;p39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9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Measurements                           Comments &amp; Insights </a:t>
            </a:r>
            <a:endParaRPr b="1" sz="2750">
              <a:solidFill>
                <a:srgbClr val="073763"/>
              </a:solidFill>
              <a:highlight>
                <a:srgbClr val="F8EBF6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 txBox="1"/>
          <p:nvPr>
            <p:ph idx="2" type="body"/>
          </p:nvPr>
        </p:nvSpPr>
        <p:spPr>
          <a:xfrm>
            <a:off x="4197825" y="1381075"/>
            <a:ext cx="47241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Studied the home screen for awhile, and took him a long time to finally click on </a:t>
            </a:r>
            <a:r>
              <a:rPr i="1"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communication</a:t>
            </a:r>
            <a:endParaRPr i="1"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Was VERY excited to see the </a:t>
            </a:r>
            <a:r>
              <a:rPr i="1"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subtleties </a:t>
            </a: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task on the list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Did not engage with camera or recording after “doing” task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Found personal metrics button very easily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Never figures out how to access friend leaderboard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User 5: Paarth @ Pizza my Heart                         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381075"/>
            <a:ext cx="3999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Timing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Simple: 51s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Medium: 21s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Complex: 31s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32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750"/>
              <a:buFont typeface="Nunito"/>
              <a:buChar char="●"/>
            </a:pPr>
            <a:r>
              <a:rPr b="1" lang="en" sz="275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Post-Test Ratings</a:t>
            </a:r>
            <a:endParaRPr b="1" sz="275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Flow: 8/10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UI: 10/10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Nunito"/>
              <a:buChar char="-"/>
            </a:pPr>
            <a:r>
              <a:rPr lang="en" sz="17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Overall Enjoyment: 9/10</a:t>
            </a:r>
            <a:endParaRPr sz="17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9" name="Google Shape;299;p40"/>
          <p:cNvCxnSpPr/>
          <p:nvPr/>
        </p:nvCxnSpPr>
        <p:spPr>
          <a:xfrm>
            <a:off x="287100" y="38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40"/>
          <p:cNvSpPr txBox="1"/>
          <p:nvPr>
            <p:ph idx="4294967295" type="subTitle"/>
          </p:nvPr>
        </p:nvSpPr>
        <p:spPr>
          <a:xfrm>
            <a:off x="233975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288675" y="3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Implications &amp; Design Changes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273350" y="838600"/>
            <a:ext cx="28350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Key Finding #1: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Home Screen was confusing and did not have a clear purpose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Most users did not click the main buttons to go to the tasks </a:t>
            </a: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screen.</a:t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522125" y="484975"/>
            <a:ext cx="2383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Key Findings</a:t>
            </a:r>
            <a:endParaRPr b="1" sz="1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3357225" y="484975"/>
            <a:ext cx="2383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Implications</a:t>
            </a:r>
            <a:endParaRPr b="1" sz="1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6353950" y="484975"/>
            <a:ext cx="2383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Design Changes</a:t>
            </a:r>
            <a:endParaRPr b="1" sz="1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273350" y="2109250"/>
            <a:ext cx="2835000" cy="17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Key Finding #2: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Task List was overwhelming at first sight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Some users said that they would get stressed and shut down the app. It feels like a chore.</a:t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273350" y="3689750"/>
            <a:ext cx="29271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Key Finding #3: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Sending a task to a friend from the leaderboard was not touched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Every participant sent a task to a friend through the option on the task description screen.</a:t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3131475" y="838600"/>
            <a:ext cx="28350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Implication </a:t>
            </a: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#1: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Home Screen needs to catch the user’s attention/be intuitive </a:t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154500" y="2130750"/>
            <a:ext cx="28350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Implication #2: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Task list is not encouraging users to build human skills 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Tasks were not pleasantly presented, there were too many at once.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3143213" y="3689750"/>
            <a:ext cx="29271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Implication</a:t>
            </a: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#3: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Sending a task from the leaderboard is unintuitive and </a:t>
            </a: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completely</a:t>
            </a: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disconnected</a:t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6128200" y="838600"/>
            <a:ext cx="28350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Design Change</a:t>
            </a: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#1: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Make Home Screen intuitively interactive and fun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will emphasize the buttons on the home screen and make them feel satisfying to click.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6128200" y="2145550"/>
            <a:ext cx="2835000" cy="16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Design Change</a:t>
            </a: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#2: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Clean task list and incorporate a daily challenge into the task list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Give the user the freedom to explore the app and choose tasks while guiding them in the right direction by presenting one “challenge.”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6151225" y="3663100"/>
            <a:ext cx="29271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Design Change </a:t>
            </a:r>
            <a:r>
              <a:rPr b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#3:</a:t>
            </a:r>
            <a:endParaRPr b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Leaderboard and Friends List need to be separate entities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will focus the users to send tasks to their friends through their friend lists.</a:t>
            </a:r>
            <a:endParaRPr b="1" i="1" sz="12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8" name="Google Shape;318;p41"/>
          <p:cNvCxnSpPr/>
          <p:nvPr/>
        </p:nvCxnSpPr>
        <p:spPr>
          <a:xfrm>
            <a:off x="94475" y="3663100"/>
            <a:ext cx="9024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1"/>
          <p:cNvCxnSpPr/>
          <p:nvPr/>
        </p:nvCxnSpPr>
        <p:spPr>
          <a:xfrm>
            <a:off x="36675" y="2160250"/>
            <a:ext cx="9024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778250" y="2745900"/>
            <a:ext cx="558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Build Human Skills One Experience at a Time</a:t>
            </a:r>
            <a:endParaRPr b="1" sz="2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179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Level Up </a:t>
            </a:r>
            <a:endParaRPr b="1" sz="5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cxnSp>
        <p:nvCxnSpPr>
          <p:cNvPr id="82" name="Google Shape;82;p15"/>
          <p:cNvCxnSpPr/>
          <p:nvPr/>
        </p:nvCxnSpPr>
        <p:spPr>
          <a:xfrm>
            <a:off x="254425" y="437150"/>
            <a:ext cx="8569800" cy="18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 txBox="1"/>
          <p:nvPr>
            <p:ph idx="4294967295" type="subTitle"/>
          </p:nvPr>
        </p:nvSpPr>
        <p:spPr>
          <a:xfrm>
            <a:off x="179875" y="50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Value Proposition</a:t>
            </a:r>
            <a:endParaRPr b="1" sz="1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Next Steps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311700" y="771475"/>
            <a:ext cx="3999900" cy="25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Testing Told Us: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Implement at least Three Design Changes</a:t>
            </a:r>
            <a:endParaRPr b="1" i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404075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Make Home Screen more intuitively interactive and fun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Clean task list and incorporate a daily challenge into the task list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Leaderboard and Friends List need to be separate entities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42"/>
          <p:cNvSpPr txBox="1"/>
          <p:nvPr>
            <p:ph idx="2" type="body"/>
          </p:nvPr>
        </p:nvSpPr>
        <p:spPr>
          <a:xfrm>
            <a:off x="4832400" y="771475"/>
            <a:ext cx="3999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7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Testing Did Not Tell Us:</a:t>
            </a:r>
            <a:endParaRPr b="1" sz="2057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The dynamics of a user going and doing a task and reporting it back to the app.</a:t>
            </a:r>
            <a:endParaRPr i="1" sz="2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User Retention - we are unsure if the users come back and complete multiple tasks over time</a:t>
            </a:r>
            <a:endParaRPr i="1" sz="2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How a user would navigate through the complexities of real interactions.</a:t>
            </a:r>
            <a:endParaRPr i="1" sz="2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If users were actually motivated to do tasks and build their human skills.</a:t>
            </a:r>
            <a:endParaRPr i="1" sz="2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495600" y="3272875"/>
            <a:ext cx="3632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We will look for disconnects in features and functions that should be easily accessible. </a:t>
            </a:r>
            <a:endParaRPr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75"/>
              </a:buClr>
              <a:buSzPts val="1400"/>
              <a:buFont typeface="Nunito"/>
              <a:buChar char="-"/>
            </a:pP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Take a </a:t>
            </a:r>
            <a:r>
              <a:rPr i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“even my grandma could do this”</a:t>
            </a:r>
            <a:r>
              <a:rPr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approach.</a:t>
            </a:r>
            <a:endParaRPr>
              <a:solidFill>
                <a:srgbClr val="40407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Appendix</a:t>
            </a:r>
            <a:endParaRPr b="1" sz="4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Link to </a:t>
            </a:r>
            <a:r>
              <a:rPr b="1" lang="en" sz="3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Notes</a:t>
            </a:r>
            <a:r>
              <a:rPr b="1" lang="en" sz="30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(Sketches, Lo-fi, Testing &amp; More)</a:t>
            </a:r>
            <a:endParaRPr b="1" sz="30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-2054425" y="139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Problem</a:t>
            </a: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2942525" y="24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Level Up </a:t>
            </a:r>
            <a:endParaRPr b="1" sz="55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2942525" y="139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                           Solution</a:t>
            </a: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" name="Google Shape;91;p16"/>
          <p:cNvSpPr txBox="1"/>
          <p:nvPr/>
        </p:nvSpPr>
        <p:spPr>
          <a:xfrm>
            <a:off x="585275" y="2061525"/>
            <a:ext cx="3241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Young people often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struggle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to develop essential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human skills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needed for career growth, leading to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stress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and a l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ack of direction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in the career search process, as these skills are not usually taught in a traditional classroom setting.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582225" y="2061525"/>
            <a:ext cx="3241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Our solution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breaks down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the challenge of building human skills into manageable,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engaging tasks.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Through daily experiences, users steadily "Level Up," developing essential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career enhancing skills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tracking their progress </a:t>
            </a:r>
            <a:r>
              <a:rPr lang="en" sz="16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over time.</a:t>
            </a:r>
            <a:endParaRPr sz="16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4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Outline of Tasks </a:t>
            </a:r>
            <a:endParaRPr b="1" sz="44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1266950" y="170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Simple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209525" y="275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Moderate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1190750" y="37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Complex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01" name="Google Shape;101;p17"/>
          <p:cNvSpPr txBox="1"/>
          <p:nvPr/>
        </p:nvSpPr>
        <p:spPr>
          <a:xfrm>
            <a:off x="4156125" y="1847925"/>
            <a:ext cx="401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Wants to </a:t>
            </a:r>
            <a:r>
              <a:rPr b="1"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access</a:t>
            </a: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a new task </a:t>
            </a:r>
            <a:endParaRPr sz="17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121675" y="2876550"/>
            <a:ext cx="560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Wants to </a:t>
            </a:r>
            <a:r>
              <a:rPr b="1"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track</a:t>
            </a: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personal progress over time</a:t>
            </a:r>
            <a:endParaRPr sz="17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121675" y="3849275"/>
            <a:ext cx="560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Wants to </a:t>
            </a:r>
            <a:r>
              <a:rPr b="1"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compete</a:t>
            </a:r>
            <a:r>
              <a:rPr lang="en" sz="17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 with friends </a:t>
            </a:r>
            <a:endParaRPr sz="17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35500" y="19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Sketching Modalities 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0" y="4188400"/>
            <a:ext cx="3288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Mobile App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28000" y="4188400"/>
            <a:ext cx="3288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Apple Watch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56000" y="4188400"/>
            <a:ext cx="3288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Web App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188" y="1019375"/>
            <a:ext cx="2755618" cy="30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0" l="2647" r="0" t="0"/>
          <a:stretch/>
        </p:blipFill>
        <p:spPr>
          <a:xfrm>
            <a:off x="234625" y="1019375"/>
            <a:ext cx="2601125" cy="301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5163" y="995250"/>
            <a:ext cx="2888414" cy="30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542400" y="4112200"/>
            <a:ext cx="3288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Augmented Reality</a:t>
            </a:r>
            <a:endParaRPr sz="1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096125" y="4112200"/>
            <a:ext cx="3288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Virtual Reality</a:t>
            </a:r>
            <a:endParaRPr sz="1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039425"/>
            <a:ext cx="3888541" cy="27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0" y="3744700"/>
            <a:ext cx="443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*Brown outline represents real object/people and black represented augmented visuals </a:t>
            </a:r>
            <a:endParaRPr sz="8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235500" y="19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Sketching Modalities 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275" y="1039425"/>
            <a:ext cx="4646374" cy="27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35500" y="2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Top 2 Realizations + Key Screens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-262524" y="2209200"/>
            <a:ext cx="400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Mobile App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343409" y="2209200"/>
            <a:ext cx="41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Augmented Reality</a:t>
            </a:r>
            <a:endParaRPr b="1" sz="3300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18030" l="2695" r="5637" t="1330"/>
          <a:stretch/>
        </p:blipFill>
        <p:spPr>
          <a:xfrm>
            <a:off x="1713925" y="894125"/>
            <a:ext cx="6174300" cy="3993600"/>
          </a:xfrm>
          <a:prstGeom prst="roundRect">
            <a:avLst>
              <a:gd fmla="val 699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235500" y="2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75"/>
                </a:solidFill>
                <a:latin typeface="Nunito"/>
                <a:ea typeface="Nunito"/>
                <a:cs typeface="Nunito"/>
                <a:sym typeface="Nunito"/>
              </a:rPr>
              <a:t>Realization #1: Mobile App</a:t>
            </a:r>
            <a:endParaRPr b="1">
              <a:solidFill>
                <a:srgbClr val="40407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